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grandir" pitchFamily="2" charset="0"/>
      <p:regular r:id="rId11"/>
    </p:embeddedFont>
    <p:embeddedFont>
      <p:font typeface="Agrandir Bold" pitchFamily="2" charset="0"/>
      <p:regular r:id="rId12"/>
    </p:embeddedFont>
    <p:embeddedFont>
      <p:font typeface="Agrandir Bold Italics" pitchFamily="2" charset="0"/>
      <p:regular r:id="rId13"/>
    </p:embeddedFont>
    <p:embeddedFont>
      <p:font typeface="Agrandir Heavy" pitchFamily="2" charset="0"/>
      <p:regular r:id="rId14"/>
    </p:embeddedFont>
    <p:embeddedFont>
      <p:font typeface="Agrandir Heavy Italics" pitchFamily="2" charset="0"/>
      <p:regular r:id="rId15"/>
    </p:embeddedFont>
    <p:embeddedFont>
      <p:font typeface="Agrandir Italics" pitchFamily="2" charset="0"/>
      <p:regular r:id="rId16"/>
    </p:embeddedFont>
    <p:embeddedFont>
      <p:font typeface="Agrandir Medium" pitchFamily="2" charset="0"/>
      <p:regular r:id="rId17"/>
    </p:embeddedFont>
    <p:embeddedFont>
      <p:font typeface="Agrandir Medium Italics" pitchFamily="2" charset="0"/>
      <p:regular r:id="rId18"/>
    </p:embeddedFont>
    <p:embeddedFont>
      <p:font typeface="Agrandir Thin" pitchFamily="2" charset="0"/>
      <p:regular r:id="rId19"/>
    </p:embeddedFont>
    <p:embeddedFont>
      <p:font typeface="Agrandir Thin Italics" pitchFamily="2" charset="0"/>
      <p:regular r:id="rId20"/>
    </p:embeddedFont>
    <p:embeddedFont>
      <p:font typeface="Agrandir Ultra-Bold" pitchFamily="2" charset="0"/>
      <p:regular r:id="rId21"/>
    </p:embeddedFont>
    <p:embeddedFont>
      <p:font typeface="Agrandir Ultra-Bold Italics" pitchFamily="2" charset="0"/>
      <p:regular r:id="rId22"/>
    </p:embeddedFont>
    <p:embeddedFont>
      <p:font typeface="Arimo" panose="020B0604020202020204" pitchFamily="34" charset="0"/>
      <p:regular r:id="rId23"/>
    </p:embeddedFont>
    <p:embeddedFont>
      <p:font typeface="Arimo Bold" panose="020B0704020202020204" pitchFamily="34" charset="0"/>
      <p:regular r:id="rId24"/>
    </p:embeddedFont>
    <p:embeddedFont>
      <p:font typeface="Arimo Bold Italics" panose="020B0704020202090204" pitchFamily="34" charset="0"/>
      <p:regular r:id="rId25"/>
    </p:embeddedFont>
    <p:embeddedFont>
      <p:font typeface="Arimo Italics" panose="020B0604020202090204" pitchFamily="34" charset="0"/>
      <p:regular r:id="rId26"/>
    </p:embeddedFont>
    <p:embeddedFont>
      <p:font typeface="Canva Sans" panose="020B0503030501040103" pitchFamily="34" charset="0"/>
      <p:regular r:id="rId27"/>
    </p:embeddedFont>
    <p:embeddedFont>
      <p:font typeface="Canva Sans Bold" panose="020B0803030501040103" pitchFamily="34" charset="0"/>
      <p:regular r:id="rId28"/>
    </p:embeddedFont>
    <p:embeddedFont>
      <p:font typeface="Canva Sans Bold Italics" panose="020B0803030501040103" pitchFamily="34" charset="0"/>
      <p:regular r:id="rId29"/>
    </p:embeddedFont>
    <p:embeddedFont>
      <p:font typeface="Canva Sans Italics" panose="020B0503030501040103" pitchFamily="34" charset="0"/>
      <p:regular r:id="rId30"/>
    </p:embeddedFont>
    <p:embeddedFont>
      <p:font typeface="Canva Sans Medium" panose="020B0603030501040103" pitchFamily="34" charset="0"/>
      <p:regular r:id="rId31"/>
    </p:embeddedFont>
    <p:embeddedFont>
      <p:font typeface="Canva Sans Medium Italics" panose="020B0603030501040103" pitchFamily="34" charset="0"/>
      <p:regular r:id="rId32"/>
    </p:embeddedFont>
    <p:embeddedFont>
      <p:font typeface="Montserrat" panose="02000000000000000000" pitchFamily="2" charset="0"/>
      <p:regular r:id="rId33"/>
    </p:embeddedFont>
    <p:embeddedFont>
      <p:font typeface="Montserrat Bold" pitchFamily="2" charset="0"/>
      <p:regular r:id="rId34"/>
    </p:embeddedFont>
    <p:embeddedFont>
      <p:font typeface="Montserrat Bold Italics" pitchFamily="2" charset="0"/>
      <p:regular r:id="rId35"/>
    </p:embeddedFont>
    <p:embeddedFont>
      <p:font typeface="Montserrat Extra-Light" pitchFamily="2" charset="0"/>
      <p:regular r:id="rId36"/>
    </p:embeddedFont>
    <p:embeddedFont>
      <p:font typeface="Montserrat Extra-Light Italics" pitchFamily="2" charset="0"/>
      <p:regular r:id="rId37"/>
    </p:embeddedFont>
    <p:embeddedFont>
      <p:font typeface="Montserrat Heavy" pitchFamily="2" charset="0"/>
      <p:regular r:id="rId38"/>
    </p:embeddedFont>
    <p:embeddedFont>
      <p:font typeface="Montserrat Heavy Italics" pitchFamily="2" charset="0"/>
      <p:regular r:id="rId39"/>
    </p:embeddedFont>
    <p:embeddedFont>
      <p:font typeface="Montserrat Italics" pitchFamily="2" charset="0"/>
      <p:regular r:id="rId40"/>
    </p:embeddedFont>
    <p:embeddedFont>
      <p:font typeface="Montserrat Light" pitchFamily="2" charset="0"/>
      <p:regular r:id="rId41"/>
    </p:embeddedFont>
    <p:embeddedFont>
      <p:font typeface="Montserrat Light Italics" pitchFamily="2" charset="0"/>
      <p:regular r:id="rId42"/>
    </p:embeddedFont>
    <p:embeddedFont>
      <p:font typeface="Montserrat Medium" panose="02000000000000000000" pitchFamily="2" charset="0"/>
      <p:regular r:id="rId43"/>
    </p:embeddedFont>
    <p:embeddedFont>
      <p:font typeface="Montserrat Medium Italics" pitchFamily="2" charset="0"/>
      <p:regular r:id="rId44"/>
    </p:embeddedFont>
    <p:embeddedFont>
      <p:font typeface="Montserrat Semi-Bold" pitchFamily="2" charset="0"/>
      <p:regular r:id="rId45"/>
    </p:embeddedFont>
    <p:embeddedFont>
      <p:font typeface="Montserrat Semi-Bold Italics" pitchFamily="2" charset="0"/>
      <p:regular r:id="rId46"/>
    </p:embeddedFont>
    <p:embeddedFont>
      <p:font typeface="Montserrat Thin" pitchFamily="2" charset="0"/>
      <p:regular r:id="rId47"/>
    </p:embeddedFont>
    <p:embeddedFont>
      <p:font typeface="Montserrat Thin Italics" pitchFamily="2" charset="0"/>
      <p:regular r:id="rId48"/>
    </p:embeddedFont>
    <p:embeddedFont>
      <p:font typeface="Montserrat Ultra-Bold" pitchFamily="2" charset="0"/>
      <p:regular r:id="rId49"/>
    </p:embeddedFont>
    <p:embeddedFont>
      <p:font typeface="Montserrat Ultra-Bold Italics" pitchFamily="2" charset="0"/>
      <p:regular r:id="rId50"/>
    </p:embeddedFont>
    <p:embeddedFont>
      <p:font typeface="Open Sans" panose="02000000000000000000" pitchFamily="2" charset="0"/>
      <p:regular r:id="rId51"/>
    </p:embeddedFont>
    <p:embeddedFont>
      <p:font typeface="Open Sans Bold" panose="020B0806030504020204" pitchFamily="34" charset="0"/>
      <p:regular r:id="rId52"/>
    </p:embeddedFont>
    <p:embeddedFont>
      <p:font typeface="Open Sans Bold Italics" panose="020B0806030504020204" pitchFamily="34" charset="0"/>
      <p:regular r:id="rId53"/>
    </p:embeddedFont>
    <p:embeddedFont>
      <p:font typeface="Open Sans Italics" panose="020B0606030504020204" pitchFamily="34" charset="0"/>
      <p:regular r:id="rId54"/>
    </p:embeddedFont>
    <p:embeddedFont>
      <p:font typeface="Open Sans Light" panose="020B0606030504020204" pitchFamily="34" charset="0"/>
      <p:regular r:id="rId55"/>
    </p:embeddedFont>
    <p:embeddedFont>
      <p:font typeface="Open Sans Light Italics" panose="020B0306030504020204" pitchFamily="34" charset="0"/>
      <p:regular r:id="rId56"/>
    </p:embeddedFont>
    <p:embeddedFont>
      <p:font typeface="Open Sans Ultra-Bold" pitchFamily="2" charset="0"/>
      <p:regular r:id="rId57"/>
    </p:embeddedFont>
    <p:embeddedFont>
      <p:font typeface="Open Sans Ultra-Bold Italics" pitchFamily="2"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 /><Relationship Id="rId18" Type="http://schemas.openxmlformats.org/officeDocument/2006/relationships/font" Target="fonts/font8.fntdata" /><Relationship Id="rId26" Type="http://schemas.openxmlformats.org/officeDocument/2006/relationships/font" Target="fonts/font16.fntdata" /><Relationship Id="rId39" Type="http://schemas.openxmlformats.org/officeDocument/2006/relationships/font" Target="fonts/font29.fntdata" /><Relationship Id="rId21" Type="http://schemas.openxmlformats.org/officeDocument/2006/relationships/font" Target="fonts/font11.fntdata" /><Relationship Id="rId34" Type="http://schemas.openxmlformats.org/officeDocument/2006/relationships/font" Target="fonts/font24.fntdata" /><Relationship Id="rId42" Type="http://schemas.openxmlformats.org/officeDocument/2006/relationships/font" Target="fonts/font32.fntdata" /><Relationship Id="rId47" Type="http://schemas.openxmlformats.org/officeDocument/2006/relationships/font" Target="fonts/font37.fntdata" /><Relationship Id="rId50" Type="http://schemas.openxmlformats.org/officeDocument/2006/relationships/font" Target="fonts/font40.fntdata" /><Relationship Id="rId55" Type="http://schemas.openxmlformats.org/officeDocument/2006/relationships/font" Target="fonts/font45.fntdata"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font" Target="fonts/font6.fntdata" /><Relationship Id="rId20" Type="http://schemas.openxmlformats.org/officeDocument/2006/relationships/font" Target="fonts/font10.fntdata" /><Relationship Id="rId29" Type="http://schemas.openxmlformats.org/officeDocument/2006/relationships/font" Target="fonts/font19.fntdata" /><Relationship Id="rId41" Type="http://schemas.openxmlformats.org/officeDocument/2006/relationships/font" Target="fonts/font31.fntdata" /><Relationship Id="rId54" Type="http://schemas.openxmlformats.org/officeDocument/2006/relationships/font" Target="fonts/font44.fntdata" /><Relationship Id="rId62"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24" Type="http://schemas.openxmlformats.org/officeDocument/2006/relationships/font" Target="fonts/font14.fntdata" /><Relationship Id="rId32" Type="http://schemas.openxmlformats.org/officeDocument/2006/relationships/font" Target="fonts/font22.fntdata" /><Relationship Id="rId37" Type="http://schemas.openxmlformats.org/officeDocument/2006/relationships/font" Target="fonts/font27.fntdata" /><Relationship Id="rId40" Type="http://schemas.openxmlformats.org/officeDocument/2006/relationships/font" Target="fonts/font30.fntdata" /><Relationship Id="rId45" Type="http://schemas.openxmlformats.org/officeDocument/2006/relationships/font" Target="fonts/font35.fntdata" /><Relationship Id="rId53" Type="http://schemas.openxmlformats.org/officeDocument/2006/relationships/font" Target="fonts/font43.fntdata" /><Relationship Id="rId58" Type="http://schemas.openxmlformats.org/officeDocument/2006/relationships/font" Target="fonts/font48.fntdata" /><Relationship Id="rId5" Type="http://schemas.openxmlformats.org/officeDocument/2006/relationships/slide" Target="slides/slide4.xml" /><Relationship Id="rId15" Type="http://schemas.openxmlformats.org/officeDocument/2006/relationships/font" Target="fonts/font5.fntdata" /><Relationship Id="rId23" Type="http://schemas.openxmlformats.org/officeDocument/2006/relationships/font" Target="fonts/font13.fntdata" /><Relationship Id="rId28" Type="http://schemas.openxmlformats.org/officeDocument/2006/relationships/font" Target="fonts/font18.fntdata" /><Relationship Id="rId36" Type="http://schemas.openxmlformats.org/officeDocument/2006/relationships/font" Target="fonts/font26.fntdata" /><Relationship Id="rId49" Type="http://schemas.openxmlformats.org/officeDocument/2006/relationships/font" Target="fonts/font39.fntdata" /><Relationship Id="rId57" Type="http://schemas.openxmlformats.org/officeDocument/2006/relationships/font" Target="fonts/font47.fntdata" /><Relationship Id="rId61"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9.fntdata" /><Relationship Id="rId31" Type="http://schemas.openxmlformats.org/officeDocument/2006/relationships/font" Target="fonts/font21.fntdata" /><Relationship Id="rId44" Type="http://schemas.openxmlformats.org/officeDocument/2006/relationships/font" Target="fonts/font34.fntdata" /><Relationship Id="rId52" Type="http://schemas.openxmlformats.org/officeDocument/2006/relationships/font" Target="fonts/font42.fntdata" /><Relationship Id="rId6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4.fntdata" /><Relationship Id="rId22" Type="http://schemas.openxmlformats.org/officeDocument/2006/relationships/font" Target="fonts/font12.fntdata" /><Relationship Id="rId27" Type="http://schemas.openxmlformats.org/officeDocument/2006/relationships/font" Target="fonts/font17.fntdata" /><Relationship Id="rId30" Type="http://schemas.openxmlformats.org/officeDocument/2006/relationships/font" Target="fonts/font20.fntdata" /><Relationship Id="rId35" Type="http://schemas.openxmlformats.org/officeDocument/2006/relationships/font" Target="fonts/font25.fntdata" /><Relationship Id="rId43" Type="http://schemas.openxmlformats.org/officeDocument/2006/relationships/font" Target="fonts/font33.fntdata" /><Relationship Id="rId48" Type="http://schemas.openxmlformats.org/officeDocument/2006/relationships/font" Target="fonts/font38.fntdata" /><Relationship Id="rId56" Type="http://schemas.openxmlformats.org/officeDocument/2006/relationships/font" Target="fonts/font46.fntdata" /><Relationship Id="rId8" Type="http://schemas.openxmlformats.org/officeDocument/2006/relationships/slide" Target="slides/slide7.xml" /><Relationship Id="rId51" Type="http://schemas.openxmlformats.org/officeDocument/2006/relationships/font" Target="fonts/font41.fntdata" /><Relationship Id="rId3" Type="http://schemas.openxmlformats.org/officeDocument/2006/relationships/slide" Target="slides/slide2.xml" /><Relationship Id="rId12" Type="http://schemas.openxmlformats.org/officeDocument/2006/relationships/font" Target="fonts/font2.fntdata" /><Relationship Id="rId17" Type="http://schemas.openxmlformats.org/officeDocument/2006/relationships/font" Target="fonts/font7.fntdata" /><Relationship Id="rId25" Type="http://schemas.openxmlformats.org/officeDocument/2006/relationships/font" Target="fonts/font15.fntdata" /><Relationship Id="rId33" Type="http://schemas.openxmlformats.org/officeDocument/2006/relationships/font" Target="fonts/font23.fntdata" /><Relationship Id="rId38" Type="http://schemas.openxmlformats.org/officeDocument/2006/relationships/font" Target="fonts/font28.fntdata" /><Relationship Id="rId46" Type="http://schemas.openxmlformats.org/officeDocument/2006/relationships/font" Target="fonts/font36.fntdata" /><Relationship Id="rId59"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13" Type="http://schemas.openxmlformats.org/officeDocument/2006/relationships/image" Target="../media/image12.png" /><Relationship Id="rId18" Type="http://schemas.openxmlformats.org/officeDocument/2006/relationships/image" Target="../media/image17.svg" /><Relationship Id="rId26" Type="http://schemas.openxmlformats.org/officeDocument/2006/relationships/image" Target="../media/image25.svg" /><Relationship Id="rId3" Type="http://schemas.openxmlformats.org/officeDocument/2006/relationships/image" Target="../media/image2.png" /><Relationship Id="rId21" Type="http://schemas.openxmlformats.org/officeDocument/2006/relationships/image" Target="../media/image20.png" /><Relationship Id="rId7" Type="http://schemas.openxmlformats.org/officeDocument/2006/relationships/image" Target="../media/image6.png" /><Relationship Id="rId12" Type="http://schemas.openxmlformats.org/officeDocument/2006/relationships/image" Target="../media/image11.svg" /><Relationship Id="rId17" Type="http://schemas.openxmlformats.org/officeDocument/2006/relationships/image" Target="../media/image16.png" /><Relationship Id="rId25" Type="http://schemas.openxmlformats.org/officeDocument/2006/relationships/image" Target="../media/image24.png" /><Relationship Id="rId2" Type="http://schemas.openxmlformats.org/officeDocument/2006/relationships/image" Target="../media/image1.jpeg" /><Relationship Id="rId16" Type="http://schemas.openxmlformats.org/officeDocument/2006/relationships/image" Target="../media/image15.svg" /><Relationship Id="rId20" Type="http://schemas.openxmlformats.org/officeDocument/2006/relationships/image" Target="../media/image19.svg" /><Relationship Id="rId1" Type="http://schemas.openxmlformats.org/officeDocument/2006/relationships/slideLayout" Target="../slideLayouts/slideLayout7.xml" /><Relationship Id="rId6" Type="http://schemas.openxmlformats.org/officeDocument/2006/relationships/image" Target="../media/image5.svg" /><Relationship Id="rId11" Type="http://schemas.openxmlformats.org/officeDocument/2006/relationships/image" Target="../media/image10.png" /><Relationship Id="rId24" Type="http://schemas.openxmlformats.org/officeDocument/2006/relationships/image" Target="../media/image23.svg" /><Relationship Id="rId5" Type="http://schemas.openxmlformats.org/officeDocument/2006/relationships/image" Target="../media/image4.png" /><Relationship Id="rId15" Type="http://schemas.openxmlformats.org/officeDocument/2006/relationships/image" Target="../media/image14.png" /><Relationship Id="rId23" Type="http://schemas.openxmlformats.org/officeDocument/2006/relationships/image" Target="../media/image22.png" /><Relationship Id="rId28" Type="http://schemas.openxmlformats.org/officeDocument/2006/relationships/image" Target="../media/image27.svg" /><Relationship Id="rId10" Type="http://schemas.openxmlformats.org/officeDocument/2006/relationships/image" Target="../media/image9.svg" /><Relationship Id="rId19" Type="http://schemas.openxmlformats.org/officeDocument/2006/relationships/image" Target="../media/image18.png" /><Relationship Id="rId4" Type="http://schemas.openxmlformats.org/officeDocument/2006/relationships/image" Target="../media/image3.svg" /><Relationship Id="rId9" Type="http://schemas.openxmlformats.org/officeDocument/2006/relationships/image" Target="../media/image8.png" /><Relationship Id="rId14" Type="http://schemas.openxmlformats.org/officeDocument/2006/relationships/image" Target="../media/image13.svg" /><Relationship Id="rId22" Type="http://schemas.openxmlformats.org/officeDocument/2006/relationships/image" Target="../media/image21.svg" /><Relationship Id="rId27" Type="http://schemas.openxmlformats.org/officeDocument/2006/relationships/image" Target="../media/image26.png" /></Relationships>
</file>

<file path=ppt/slides/_rels/slide2.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29.svg" /></Relationships>
</file>

<file path=ppt/slides/_rels/slide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1.svg" /></Relationships>
</file>

<file path=ppt/slides/_rels/slide4.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3.svg" /></Relationships>
</file>

<file path=ppt/slides/_rels/slide5.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5.svg" /></Relationships>
</file>

<file path=ppt/slides/_rels/slide6.xml.rels><?xml version="1.0" encoding="UTF-8" standalone="yes"?>
<Relationships xmlns="http://schemas.openxmlformats.org/package/2006/relationships"><Relationship Id="rId8" Type="http://schemas.openxmlformats.org/officeDocument/2006/relationships/image" Target="../media/image42.svg" /><Relationship Id="rId3" Type="http://schemas.openxmlformats.org/officeDocument/2006/relationships/image" Target="../media/image37.png" /><Relationship Id="rId7" Type="http://schemas.openxmlformats.org/officeDocument/2006/relationships/image" Target="../media/image41.png" /><Relationship Id="rId12" Type="http://schemas.openxmlformats.org/officeDocument/2006/relationships/image" Target="../media/image46.svg" /><Relationship Id="rId2" Type="http://schemas.openxmlformats.org/officeDocument/2006/relationships/image" Target="../media/image36.jpeg" /><Relationship Id="rId1" Type="http://schemas.openxmlformats.org/officeDocument/2006/relationships/slideLayout" Target="../slideLayouts/slideLayout7.xml" /><Relationship Id="rId6" Type="http://schemas.openxmlformats.org/officeDocument/2006/relationships/image" Target="../media/image40.svg" /><Relationship Id="rId11" Type="http://schemas.openxmlformats.org/officeDocument/2006/relationships/image" Target="../media/image45.png" /><Relationship Id="rId5" Type="http://schemas.openxmlformats.org/officeDocument/2006/relationships/image" Target="../media/image39.png" /><Relationship Id="rId10" Type="http://schemas.openxmlformats.org/officeDocument/2006/relationships/image" Target="../media/image44.svg" /><Relationship Id="rId4" Type="http://schemas.openxmlformats.org/officeDocument/2006/relationships/image" Target="../media/image38.svg" /><Relationship Id="rId9" Type="http://schemas.openxmlformats.org/officeDocument/2006/relationships/image" Target="../media/image43.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8" Type="http://schemas.openxmlformats.org/officeDocument/2006/relationships/image" Target="../media/image5.svg" /><Relationship Id="rId13" Type="http://schemas.openxmlformats.org/officeDocument/2006/relationships/image" Target="../media/image8.png" /><Relationship Id="rId18" Type="http://schemas.openxmlformats.org/officeDocument/2006/relationships/image" Target="../media/image13.svg" /><Relationship Id="rId26" Type="http://schemas.openxmlformats.org/officeDocument/2006/relationships/image" Target="../media/image21.svg" /><Relationship Id="rId3" Type="http://schemas.openxmlformats.org/officeDocument/2006/relationships/image" Target="../media/image48.png" /><Relationship Id="rId21" Type="http://schemas.openxmlformats.org/officeDocument/2006/relationships/image" Target="../media/image16.png" /><Relationship Id="rId7" Type="http://schemas.openxmlformats.org/officeDocument/2006/relationships/image" Target="../media/image4.png" /><Relationship Id="rId12" Type="http://schemas.openxmlformats.org/officeDocument/2006/relationships/image" Target="../media/image7.svg" /><Relationship Id="rId17" Type="http://schemas.openxmlformats.org/officeDocument/2006/relationships/image" Target="../media/image12.png" /><Relationship Id="rId25" Type="http://schemas.openxmlformats.org/officeDocument/2006/relationships/image" Target="../media/image20.png" /><Relationship Id="rId2" Type="http://schemas.openxmlformats.org/officeDocument/2006/relationships/image" Target="../media/image1.jpeg" /><Relationship Id="rId16" Type="http://schemas.openxmlformats.org/officeDocument/2006/relationships/image" Target="../media/image11.svg" /><Relationship Id="rId20" Type="http://schemas.openxmlformats.org/officeDocument/2006/relationships/image" Target="../media/image15.svg" /><Relationship Id="rId29" Type="http://schemas.openxmlformats.org/officeDocument/2006/relationships/image" Target="../media/image52.png" /><Relationship Id="rId1" Type="http://schemas.openxmlformats.org/officeDocument/2006/relationships/slideLayout" Target="../slideLayouts/slideLayout7.xml" /><Relationship Id="rId6" Type="http://schemas.openxmlformats.org/officeDocument/2006/relationships/image" Target="../media/image3.svg" /><Relationship Id="rId11" Type="http://schemas.openxmlformats.org/officeDocument/2006/relationships/image" Target="../media/image6.png" /><Relationship Id="rId24" Type="http://schemas.openxmlformats.org/officeDocument/2006/relationships/image" Target="../media/image19.svg" /><Relationship Id="rId5" Type="http://schemas.openxmlformats.org/officeDocument/2006/relationships/image" Target="../media/image2.png" /><Relationship Id="rId15" Type="http://schemas.openxmlformats.org/officeDocument/2006/relationships/image" Target="../media/image10.png" /><Relationship Id="rId23" Type="http://schemas.openxmlformats.org/officeDocument/2006/relationships/image" Target="../media/image18.png" /><Relationship Id="rId28" Type="http://schemas.openxmlformats.org/officeDocument/2006/relationships/image" Target="../media/image23.svg" /><Relationship Id="rId10" Type="http://schemas.openxmlformats.org/officeDocument/2006/relationships/image" Target="../media/image51.svg" /><Relationship Id="rId19" Type="http://schemas.openxmlformats.org/officeDocument/2006/relationships/image" Target="../media/image14.png" /><Relationship Id="rId4" Type="http://schemas.openxmlformats.org/officeDocument/2006/relationships/image" Target="../media/image49.svg" /><Relationship Id="rId9" Type="http://schemas.openxmlformats.org/officeDocument/2006/relationships/image" Target="../media/image50.png" /><Relationship Id="rId14" Type="http://schemas.openxmlformats.org/officeDocument/2006/relationships/image" Target="../media/image9.svg" /><Relationship Id="rId22" Type="http://schemas.openxmlformats.org/officeDocument/2006/relationships/image" Target="../media/image17.svg" /><Relationship Id="rId27" Type="http://schemas.openxmlformats.org/officeDocument/2006/relationships/image" Target="../media/image22.png" /><Relationship Id="rId30" Type="http://schemas.openxmlformats.org/officeDocument/2006/relationships/image" Target="../media/image53.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TextBox 16"/>
          <p:cNvSpPr txBox="1"/>
          <p:nvPr/>
        </p:nvSpPr>
        <p:spPr>
          <a:xfrm>
            <a:off x="2708982" y="2258207"/>
            <a:ext cx="12870036" cy="2962148"/>
          </a:xfrm>
          <a:prstGeom prst="rect">
            <a:avLst/>
          </a:prstGeom>
        </p:spPr>
        <p:txBody>
          <a:bodyPr lIns="0" tIns="0" rIns="0" bIns="0" rtlCol="0" anchor="t">
            <a:spAutoFit/>
          </a:bodyPr>
          <a:lstStyle/>
          <a:p>
            <a:pPr marL="0" lvl="0" indent="0" algn="ctr">
              <a:lnSpc>
                <a:spcPts val="10486"/>
              </a:lnSpc>
              <a:spcBef>
                <a:spcPct val="0"/>
              </a:spcBef>
            </a:pPr>
            <a:r>
              <a:rPr lang="en-US" sz="9800" spc="-343">
                <a:solidFill>
                  <a:srgbClr val="FFFFFF"/>
                </a:solidFill>
                <a:latin typeface="Agrandir Bold"/>
              </a:rPr>
              <a:t>E-Waste Facility Locator</a:t>
            </a:r>
          </a:p>
        </p:txBody>
      </p:sp>
      <p:sp>
        <p:nvSpPr>
          <p:cNvPr id="17" name="TextBox 17"/>
          <p:cNvSpPr txBox="1"/>
          <p:nvPr/>
        </p:nvSpPr>
        <p:spPr>
          <a:xfrm>
            <a:off x="3919147" y="5009494"/>
            <a:ext cx="10449705" cy="581672"/>
          </a:xfrm>
          <a:prstGeom prst="rect">
            <a:avLst/>
          </a:prstGeom>
        </p:spPr>
        <p:txBody>
          <a:bodyPr lIns="0" tIns="0" rIns="0" bIns="0" rtlCol="0" anchor="t">
            <a:spAutoFit/>
          </a:bodyPr>
          <a:lstStyle/>
          <a:p>
            <a:pPr marL="0" lvl="0" indent="0" algn="ctr">
              <a:lnSpc>
                <a:spcPts val="3745"/>
              </a:lnSpc>
              <a:spcBef>
                <a:spcPct val="0"/>
              </a:spcBef>
            </a:pPr>
            <a:r>
              <a:rPr lang="en-US" sz="3500" spc="-122">
                <a:solidFill>
                  <a:srgbClr val="FFFFFF"/>
                </a:solidFill>
                <a:latin typeface="Agrandir Bold"/>
              </a:rPr>
              <a:t>A solution for finding your nearest E-waste Facility</a:t>
            </a:r>
          </a:p>
        </p:txBody>
      </p:sp>
      <p:sp>
        <p:nvSpPr>
          <p:cNvPr id="18" name="TextBox 18"/>
          <p:cNvSpPr txBox="1"/>
          <p:nvPr/>
        </p:nvSpPr>
        <p:spPr>
          <a:xfrm>
            <a:off x="7874972" y="5730528"/>
            <a:ext cx="2538055" cy="2976196"/>
          </a:xfrm>
          <a:prstGeom prst="rect">
            <a:avLst/>
          </a:prstGeom>
        </p:spPr>
        <p:txBody>
          <a:bodyPr lIns="0" tIns="0" rIns="0" bIns="0" rtlCol="0" anchor="t">
            <a:spAutoFit/>
          </a:bodyPr>
          <a:lstStyle/>
          <a:p>
            <a:pPr algn="ctr">
              <a:lnSpc>
                <a:spcPts val="3432"/>
              </a:lnSpc>
            </a:pPr>
            <a:r>
              <a:rPr lang="en-US" sz="2451">
                <a:solidFill>
                  <a:srgbClr val="000000"/>
                </a:solidFill>
                <a:latin typeface="Canva Sans Bold"/>
              </a:rPr>
              <a:t>Group Members</a:t>
            </a:r>
          </a:p>
          <a:p>
            <a:pPr algn="ctr">
              <a:lnSpc>
                <a:spcPts val="3432"/>
              </a:lnSpc>
            </a:pPr>
            <a:r>
              <a:rPr lang="en-US" sz="2451">
                <a:solidFill>
                  <a:srgbClr val="000000"/>
                </a:solidFill>
                <a:latin typeface="Canva Sans Bold"/>
              </a:rPr>
              <a:t>Niraj Jadhav</a:t>
            </a:r>
          </a:p>
          <a:p>
            <a:pPr algn="ctr">
              <a:lnSpc>
                <a:spcPts val="3432"/>
              </a:lnSpc>
            </a:pPr>
            <a:r>
              <a:rPr lang="en-US" sz="2451">
                <a:solidFill>
                  <a:srgbClr val="000000"/>
                </a:solidFill>
                <a:latin typeface="Canva Sans Bold"/>
              </a:rPr>
              <a:t>Aditya Kachare</a:t>
            </a:r>
          </a:p>
          <a:p>
            <a:pPr algn="ctr">
              <a:lnSpc>
                <a:spcPts val="3432"/>
              </a:lnSpc>
            </a:pPr>
            <a:r>
              <a:rPr lang="en-US" sz="2451">
                <a:solidFill>
                  <a:srgbClr val="000000"/>
                </a:solidFill>
                <a:latin typeface="Canva Sans Bold"/>
              </a:rPr>
              <a:t>Sanket Walhekar</a:t>
            </a:r>
          </a:p>
          <a:p>
            <a:pPr algn="ctr">
              <a:lnSpc>
                <a:spcPts val="3432"/>
              </a:lnSpc>
            </a:pPr>
            <a:r>
              <a:rPr lang="en-US" sz="2451">
                <a:solidFill>
                  <a:srgbClr val="000000"/>
                </a:solidFill>
                <a:latin typeface="Canva Sans Bold"/>
              </a:rPr>
              <a:t>Aniket Metkari</a:t>
            </a:r>
          </a:p>
          <a:p>
            <a:pPr algn="ctr">
              <a:lnSpc>
                <a:spcPts val="3432"/>
              </a:lnSpc>
            </a:pPr>
            <a:r>
              <a:rPr lang="en-US" sz="2451">
                <a:solidFill>
                  <a:srgbClr val="000000"/>
                </a:solidFill>
                <a:latin typeface="Canva Sans Bold"/>
              </a:rPr>
              <a:t>Aatmaja Joshi </a:t>
            </a:r>
          </a:p>
          <a:p>
            <a:pPr algn="ctr">
              <a:lnSpc>
                <a:spcPts val="3432"/>
              </a:lnSpc>
            </a:pPr>
            <a:r>
              <a:rPr lang="en-US" sz="2451">
                <a:solidFill>
                  <a:srgbClr val="000000"/>
                </a:solidFill>
                <a:latin typeface="Canva Sans Bold"/>
              </a:rPr>
              <a:t>Zeenat Mujawar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922693" y="2956740"/>
            <a:ext cx="7125195" cy="4114800"/>
          </a:xfrm>
          <a:custGeom>
            <a:avLst/>
            <a:gdLst/>
            <a:ahLst/>
            <a:cxnLst/>
            <a:rect l="l" t="t" r="r" b="b"/>
            <a:pathLst>
              <a:path w="7125195" h="4114800">
                <a:moveTo>
                  <a:pt x="0" y="0"/>
                </a:moveTo>
                <a:lnTo>
                  <a:pt x="7125195" y="0"/>
                </a:lnTo>
                <a:lnTo>
                  <a:pt x="71251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09700" y="2522399"/>
            <a:ext cx="9290033" cy="773431"/>
          </a:xfrm>
          <a:prstGeom prst="rect">
            <a:avLst/>
          </a:prstGeom>
        </p:spPr>
        <p:txBody>
          <a:bodyPr lIns="0" tIns="0" rIns="0" bIns="0" rtlCol="0" anchor="t">
            <a:spAutoFit/>
          </a:bodyPr>
          <a:lstStyle/>
          <a:p>
            <a:pPr marL="0" lvl="0" indent="0">
              <a:lnSpc>
                <a:spcPts val="5085"/>
              </a:lnSpc>
            </a:pPr>
            <a:r>
              <a:rPr lang="en-US" sz="4500" spc="-157">
                <a:solidFill>
                  <a:srgbClr val="3A3937"/>
                </a:solidFill>
                <a:latin typeface="Agrandir Medium"/>
              </a:rPr>
              <a:t>Problem Statement</a:t>
            </a:r>
          </a:p>
        </p:txBody>
      </p:sp>
      <p:sp>
        <p:nvSpPr>
          <p:cNvPr id="5" name="TextBox 5"/>
          <p:cNvSpPr txBox="1"/>
          <p:nvPr/>
        </p:nvSpPr>
        <p:spPr>
          <a:xfrm>
            <a:off x="1409700" y="3440943"/>
            <a:ext cx="7512993" cy="4257676"/>
          </a:xfrm>
          <a:prstGeom prst="rect">
            <a:avLst/>
          </a:prstGeom>
        </p:spPr>
        <p:txBody>
          <a:bodyPr lIns="0" tIns="0" rIns="0" bIns="0" rtlCol="0" anchor="t">
            <a:spAutoFit/>
          </a:bodyPr>
          <a:lstStyle/>
          <a:p>
            <a:pPr>
              <a:lnSpc>
                <a:spcPts val="9449"/>
              </a:lnSpc>
            </a:pPr>
            <a:r>
              <a:rPr lang="en-US" sz="6999" spc="419">
                <a:solidFill>
                  <a:srgbClr val="FFFFFF"/>
                </a:solidFill>
                <a:latin typeface="Montserrat Bold"/>
              </a:rPr>
              <a:t>E-Waste Facility Locator</a:t>
            </a:r>
          </a:p>
          <a:p>
            <a:pPr marL="0" lvl="0" indent="0">
              <a:lnSpc>
                <a:spcPts val="2699"/>
              </a:lnSpc>
              <a:spcBef>
                <a:spcPct val="0"/>
              </a:spcBef>
            </a:pPr>
            <a:endParaRPr lang="en-US" sz="6999" spc="419">
              <a:solidFill>
                <a:srgbClr val="FFFFFF"/>
              </a:solidFill>
              <a:latin typeface="Montserrat Bold"/>
            </a:endParaRPr>
          </a:p>
          <a:p>
            <a:pPr marL="0" lvl="0" indent="0">
              <a:lnSpc>
                <a:spcPts val="2699"/>
              </a:lnSpc>
              <a:spcBef>
                <a:spcPct val="0"/>
              </a:spcBef>
            </a:pPr>
            <a:r>
              <a:rPr lang="en-US" sz="1999" u="none" spc="119">
                <a:solidFill>
                  <a:srgbClr val="FFFFFF"/>
                </a:solidFill>
                <a:latin typeface="Montserrat"/>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1663795" y="3487699"/>
            <a:ext cx="4156364" cy="4114800"/>
          </a:xfrm>
          <a:custGeom>
            <a:avLst/>
            <a:gdLst/>
            <a:ahLst/>
            <a:cxnLst/>
            <a:rect l="l" t="t" r="r" b="b"/>
            <a:pathLst>
              <a:path w="4156364" h="4114800">
                <a:moveTo>
                  <a:pt x="0" y="0"/>
                </a:moveTo>
                <a:lnTo>
                  <a:pt x="4156364" y="0"/>
                </a:lnTo>
                <a:lnTo>
                  <a:pt x="41563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miter/>
          </a:ln>
        </p:spPr>
      </p:sp>
      <p:sp>
        <p:nvSpPr>
          <p:cNvPr id="4" name="TextBox 4"/>
          <p:cNvSpPr txBox="1"/>
          <p:nvPr/>
        </p:nvSpPr>
        <p:spPr>
          <a:xfrm>
            <a:off x="1409700" y="2522399"/>
            <a:ext cx="9290033" cy="773431"/>
          </a:xfrm>
          <a:prstGeom prst="rect">
            <a:avLst/>
          </a:prstGeom>
        </p:spPr>
        <p:txBody>
          <a:bodyPr lIns="0" tIns="0" rIns="0" bIns="0" rtlCol="0" anchor="t">
            <a:spAutoFit/>
          </a:bodyPr>
          <a:lstStyle/>
          <a:p>
            <a:pPr marL="0" lvl="0" indent="0">
              <a:lnSpc>
                <a:spcPts val="5085"/>
              </a:lnSpc>
            </a:pPr>
            <a:r>
              <a:rPr lang="en-US" sz="4500" spc="-157">
                <a:solidFill>
                  <a:srgbClr val="3A3937"/>
                </a:solidFill>
                <a:latin typeface="Agrandir Medium"/>
              </a:rPr>
              <a:t>Description of Problem Statement</a:t>
            </a:r>
          </a:p>
        </p:txBody>
      </p:sp>
      <p:sp>
        <p:nvSpPr>
          <p:cNvPr id="5" name="TextBox 5"/>
          <p:cNvSpPr txBox="1"/>
          <p:nvPr/>
        </p:nvSpPr>
        <p:spPr>
          <a:xfrm>
            <a:off x="1409700" y="3787304"/>
            <a:ext cx="9290033" cy="4464501"/>
          </a:xfrm>
          <a:prstGeom prst="rect">
            <a:avLst/>
          </a:prstGeom>
        </p:spPr>
        <p:txBody>
          <a:bodyPr lIns="0" tIns="0" rIns="0" bIns="0" rtlCol="0" anchor="t">
            <a:spAutoFit/>
          </a:bodyPr>
          <a:lstStyle/>
          <a:p>
            <a:pPr marL="0" lvl="0" indent="0" algn="just">
              <a:lnSpc>
                <a:spcPts val="3568"/>
              </a:lnSpc>
              <a:spcBef>
                <a:spcPct val="0"/>
              </a:spcBef>
            </a:pPr>
            <a:r>
              <a:rPr lang="en-US" sz="2643" spc="158">
                <a:solidFill>
                  <a:srgbClr val="FFFFFF"/>
                </a:solidFill>
                <a:latin typeface="Montserrat Bold"/>
              </a:rPr>
              <a:t>Website that tells you the location of the nearest e-waste collection and recycling facility. Offers educational pop-ups on the harmful components of your e-waste and their effects on the environment and human health if not disposed correctly. There could be an option to input the model of your old device and earn credit points relative to the amount of precious metals recovered from the device if disposed correctly.</a:t>
            </a:r>
          </a:p>
        </p:txBody>
      </p:sp>
      <p:sp>
        <p:nvSpPr>
          <p:cNvPr id="6" name="TextBox 6"/>
          <p:cNvSpPr txBox="1"/>
          <p:nvPr/>
        </p:nvSpPr>
        <p:spPr>
          <a:xfrm>
            <a:off x="12019803" y="7450099"/>
            <a:ext cx="3800356" cy="1245108"/>
          </a:xfrm>
          <a:prstGeom prst="rect">
            <a:avLst/>
          </a:prstGeom>
        </p:spPr>
        <p:txBody>
          <a:bodyPr lIns="0" tIns="0" rIns="0" bIns="0" rtlCol="0" anchor="t">
            <a:spAutoFit/>
          </a:bodyPr>
          <a:lstStyle/>
          <a:p>
            <a:pPr algn="ctr">
              <a:lnSpc>
                <a:spcPts val="8136"/>
              </a:lnSpc>
              <a:spcBef>
                <a:spcPct val="0"/>
              </a:spcBef>
            </a:pPr>
            <a:r>
              <a:rPr lang="en-US" sz="7200" spc="-252">
                <a:solidFill>
                  <a:srgbClr val="B7EDCF"/>
                </a:solidFill>
                <a:latin typeface="Agrandir Bold"/>
              </a:rPr>
              <a:t>E-Waste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1842733" y="2305922"/>
            <a:ext cx="5026908" cy="6475888"/>
          </a:xfrm>
          <a:custGeom>
            <a:avLst/>
            <a:gdLst/>
            <a:ahLst/>
            <a:cxnLst/>
            <a:rect l="l" t="t" r="r" b="b"/>
            <a:pathLst>
              <a:path w="5026908" h="6475888">
                <a:moveTo>
                  <a:pt x="0" y="0"/>
                </a:moveTo>
                <a:lnTo>
                  <a:pt x="5026908" y="0"/>
                </a:lnTo>
                <a:lnTo>
                  <a:pt x="5026908" y="6475889"/>
                </a:lnTo>
                <a:lnTo>
                  <a:pt x="0" y="6475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09700" y="2210672"/>
            <a:ext cx="9290033" cy="773431"/>
          </a:xfrm>
          <a:prstGeom prst="rect">
            <a:avLst/>
          </a:prstGeom>
        </p:spPr>
        <p:txBody>
          <a:bodyPr lIns="0" tIns="0" rIns="0" bIns="0" rtlCol="0" anchor="t">
            <a:spAutoFit/>
          </a:bodyPr>
          <a:lstStyle/>
          <a:p>
            <a:pPr marL="0" lvl="0" indent="0">
              <a:lnSpc>
                <a:spcPts val="5085"/>
              </a:lnSpc>
            </a:pPr>
            <a:r>
              <a:rPr lang="en-US" sz="4500" spc="-157">
                <a:solidFill>
                  <a:srgbClr val="3A3937"/>
                </a:solidFill>
                <a:latin typeface="Agrandir Medium"/>
              </a:rPr>
              <a:t>Problem Explanation</a:t>
            </a:r>
          </a:p>
        </p:txBody>
      </p:sp>
      <p:sp>
        <p:nvSpPr>
          <p:cNvPr id="5" name="TextBox 5"/>
          <p:cNvSpPr txBox="1"/>
          <p:nvPr/>
        </p:nvSpPr>
        <p:spPr>
          <a:xfrm>
            <a:off x="1409700" y="3409794"/>
            <a:ext cx="8882166" cy="5562086"/>
          </a:xfrm>
          <a:prstGeom prst="rect">
            <a:avLst/>
          </a:prstGeom>
        </p:spPr>
        <p:txBody>
          <a:bodyPr lIns="0" tIns="0" rIns="0" bIns="0" rtlCol="0" anchor="t">
            <a:spAutoFit/>
          </a:bodyPr>
          <a:lstStyle/>
          <a:p>
            <a:pPr marL="0" lvl="0" indent="0" algn="just">
              <a:lnSpc>
                <a:spcPts val="3411"/>
              </a:lnSpc>
              <a:spcBef>
                <a:spcPct val="0"/>
              </a:spcBef>
            </a:pPr>
            <a:r>
              <a:rPr lang="en-US" sz="2526" spc="151">
                <a:solidFill>
                  <a:srgbClr val="FFFFFF"/>
                </a:solidFill>
                <a:latin typeface="Montserrat Bold"/>
              </a:rPr>
              <a:t>In a world where old electronics clutter homes, EcoTrace emerges as the solution. Our mission? To simplify e-waste disposal. Picture a scenario: you're unsure where to responsibly part with your gadgets. EcoTrace solves this dilemma, providing a user-friendly platform that pinpoints the nearest e-waste collection and recycling centers with a single click. We prioritize location functionality, making sustainability accessible. Not just an app, but your eco-partner, EcoTrace educates you on the environmental harm caused by improper disposal.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1422948" y="1028700"/>
            <a:ext cx="4902250" cy="7053597"/>
          </a:xfrm>
          <a:custGeom>
            <a:avLst/>
            <a:gdLst/>
            <a:ahLst/>
            <a:cxnLst/>
            <a:rect l="l" t="t" r="r" b="b"/>
            <a:pathLst>
              <a:path w="4902250" h="7053597">
                <a:moveTo>
                  <a:pt x="0" y="0"/>
                </a:moveTo>
                <a:lnTo>
                  <a:pt x="4902250" y="0"/>
                </a:lnTo>
                <a:lnTo>
                  <a:pt x="4902250" y="7053597"/>
                </a:lnTo>
                <a:lnTo>
                  <a:pt x="0" y="7053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09700" y="1764058"/>
            <a:ext cx="9290033" cy="773431"/>
          </a:xfrm>
          <a:prstGeom prst="rect">
            <a:avLst/>
          </a:prstGeom>
        </p:spPr>
        <p:txBody>
          <a:bodyPr lIns="0" tIns="0" rIns="0" bIns="0" rtlCol="0" anchor="t">
            <a:spAutoFit/>
          </a:bodyPr>
          <a:lstStyle/>
          <a:p>
            <a:pPr marL="0" lvl="0" indent="0">
              <a:lnSpc>
                <a:spcPts val="5085"/>
              </a:lnSpc>
            </a:pPr>
            <a:r>
              <a:rPr lang="en-US" sz="4500" spc="-157">
                <a:solidFill>
                  <a:srgbClr val="3A3937"/>
                </a:solidFill>
                <a:latin typeface="Agrandir Medium"/>
              </a:rPr>
              <a:t>Solution</a:t>
            </a:r>
          </a:p>
        </p:txBody>
      </p:sp>
      <p:sp>
        <p:nvSpPr>
          <p:cNvPr id="5" name="TextBox 5"/>
          <p:cNvSpPr txBox="1"/>
          <p:nvPr/>
        </p:nvSpPr>
        <p:spPr>
          <a:xfrm>
            <a:off x="1409700" y="3021814"/>
            <a:ext cx="8882166" cy="6047861"/>
          </a:xfrm>
          <a:prstGeom prst="rect">
            <a:avLst/>
          </a:prstGeom>
        </p:spPr>
        <p:txBody>
          <a:bodyPr lIns="0" tIns="0" rIns="0" bIns="0" rtlCol="0" anchor="t">
            <a:spAutoFit/>
          </a:bodyPr>
          <a:lstStyle/>
          <a:p>
            <a:pPr algn="just">
              <a:lnSpc>
                <a:spcPts val="3411"/>
              </a:lnSpc>
            </a:pPr>
            <a:r>
              <a:rPr lang="en-US" sz="2526" spc="151">
                <a:solidFill>
                  <a:srgbClr val="FFFFFF"/>
                </a:solidFill>
                <a:latin typeface="Montserrat Bold"/>
              </a:rPr>
              <a:t>EcoTrace is your trusted companion for responsible e-waste management. Our user-friendly website features an integrated map, simplifying the search for nearby e-waste disposal centers. We're not just about convenience; we're committed to knowledge. Explore insightful articles on e-waste and its ecological impact, equipping yourself with the information to make eco-conscious choices.</a:t>
            </a:r>
          </a:p>
          <a:p>
            <a:pPr algn="just">
              <a:lnSpc>
                <a:spcPts val="3411"/>
              </a:lnSpc>
            </a:pPr>
            <a:endParaRPr lang="en-US" sz="2526" spc="151">
              <a:solidFill>
                <a:srgbClr val="FFFFFF"/>
              </a:solidFill>
              <a:latin typeface="Montserrat Bold"/>
            </a:endParaRPr>
          </a:p>
          <a:p>
            <a:pPr algn="just">
              <a:lnSpc>
                <a:spcPts val="3546"/>
              </a:lnSpc>
            </a:pPr>
            <a:r>
              <a:rPr lang="en-US" sz="2626" spc="157">
                <a:solidFill>
                  <a:srgbClr val="FFFFFF"/>
                </a:solidFill>
                <a:latin typeface="Montserrat Bold"/>
              </a:rPr>
              <a:t>Our mission is simple yet impactful: promote sustainable practices and reduce e-waste's harmful effects on our planet. </a:t>
            </a:r>
          </a:p>
          <a:p>
            <a:pPr marL="0" lvl="0" indent="0" algn="just">
              <a:lnSpc>
                <a:spcPts val="3411"/>
              </a:lnSpc>
              <a:spcBef>
                <a:spcPct val="0"/>
              </a:spcBef>
            </a:pPr>
            <a:endParaRPr lang="en-US" sz="2626" spc="157">
              <a:solidFill>
                <a:srgbClr val="FFFFFF"/>
              </a:solidFill>
              <a:latin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15111" b="-15111"/>
            </a:stretch>
          </a:blipFill>
        </p:spPr>
      </p:sp>
      <p:sp>
        <p:nvSpPr>
          <p:cNvPr id="3" name="TextBox 3"/>
          <p:cNvSpPr txBox="1"/>
          <p:nvPr/>
        </p:nvSpPr>
        <p:spPr>
          <a:xfrm>
            <a:off x="3548050" y="1773329"/>
            <a:ext cx="11191900" cy="1245108"/>
          </a:xfrm>
          <a:prstGeom prst="rect">
            <a:avLst/>
          </a:prstGeom>
        </p:spPr>
        <p:txBody>
          <a:bodyPr lIns="0" tIns="0" rIns="0" bIns="0" rtlCol="0" anchor="t">
            <a:spAutoFit/>
          </a:bodyPr>
          <a:lstStyle/>
          <a:p>
            <a:pPr marL="0" lvl="0" indent="0" algn="ctr">
              <a:lnSpc>
                <a:spcPts val="8136"/>
              </a:lnSpc>
              <a:spcBef>
                <a:spcPct val="0"/>
              </a:spcBef>
            </a:pPr>
            <a:r>
              <a:rPr lang="en-US" sz="7200" spc="-252">
                <a:solidFill>
                  <a:srgbClr val="3A3937"/>
                </a:solidFill>
                <a:latin typeface="Agrandir Medium"/>
              </a:rPr>
              <a:t>Key Features of EcoTrace</a:t>
            </a:r>
          </a:p>
        </p:txBody>
      </p:sp>
      <p:sp>
        <p:nvSpPr>
          <p:cNvPr id="4" name="AutoShape 4"/>
          <p:cNvSpPr/>
          <p:nvPr/>
        </p:nvSpPr>
        <p:spPr>
          <a:xfrm>
            <a:off x="-886757" y="3533043"/>
            <a:ext cx="20061513" cy="0"/>
          </a:xfrm>
          <a:prstGeom prst="line">
            <a:avLst/>
          </a:prstGeom>
          <a:ln w="28575" cap="flat">
            <a:solidFill>
              <a:srgbClr val="60AA82"/>
            </a:solidFill>
            <a:prstDash val="solid"/>
            <a:headEnd type="none" w="sm" len="sm"/>
            <a:tailEnd type="none" w="sm" len="sm"/>
          </a:ln>
        </p:spPr>
      </p:sp>
      <p:sp>
        <p:nvSpPr>
          <p:cNvPr id="5" name="TextBox 5"/>
          <p:cNvSpPr txBox="1"/>
          <p:nvPr/>
        </p:nvSpPr>
        <p:spPr>
          <a:xfrm>
            <a:off x="2429929" y="4226984"/>
            <a:ext cx="3652656" cy="1080009"/>
          </a:xfrm>
          <a:prstGeom prst="rect">
            <a:avLst/>
          </a:prstGeom>
        </p:spPr>
        <p:txBody>
          <a:bodyPr lIns="0" tIns="0" rIns="0" bIns="0" rtlCol="0" anchor="t">
            <a:spAutoFit/>
          </a:bodyPr>
          <a:lstStyle/>
          <a:p>
            <a:pPr algn="ctr">
              <a:lnSpc>
                <a:spcPts val="3811"/>
              </a:lnSpc>
            </a:pPr>
            <a:r>
              <a:rPr lang="en-US" sz="3700">
                <a:solidFill>
                  <a:srgbClr val="60AA82"/>
                </a:solidFill>
                <a:latin typeface="Agrandir Bold"/>
              </a:rPr>
              <a:t>Map Integration</a:t>
            </a:r>
          </a:p>
        </p:txBody>
      </p:sp>
      <p:grpSp>
        <p:nvGrpSpPr>
          <p:cNvPr id="6" name="Group 6"/>
          <p:cNvGrpSpPr/>
          <p:nvPr/>
        </p:nvGrpSpPr>
        <p:grpSpPr>
          <a:xfrm>
            <a:off x="8892972" y="3267727"/>
            <a:ext cx="502056" cy="5020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miter/>
            </a:ln>
          </p:spPr>
        </p:sp>
        <p:sp>
          <p:nvSpPr>
            <p:cNvPr id="8" name="TextBox 8"/>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9" name="Group 9"/>
          <p:cNvGrpSpPr/>
          <p:nvPr/>
        </p:nvGrpSpPr>
        <p:grpSpPr>
          <a:xfrm>
            <a:off x="4005228" y="3267727"/>
            <a:ext cx="502056" cy="50205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sp>
        <p:sp>
          <p:nvSpPr>
            <p:cNvPr id="11" name="TextBox 11"/>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12" name="TextBox 12"/>
          <p:cNvSpPr txBox="1"/>
          <p:nvPr/>
        </p:nvSpPr>
        <p:spPr>
          <a:xfrm>
            <a:off x="7556688" y="4226984"/>
            <a:ext cx="3548142" cy="1080009"/>
          </a:xfrm>
          <a:prstGeom prst="rect">
            <a:avLst/>
          </a:prstGeom>
        </p:spPr>
        <p:txBody>
          <a:bodyPr lIns="0" tIns="0" rIns="0" bIns="0" rtlCol="0" anchor="t">
            <a:spAutoFit/>
          </a:bodyPr>
          <a:lstStyle/>
          <a:p>
            <a:pPr algn="ctr">
              <a:lnSpc>
                <a:spcPts val="3811"/>
              </a:lnSpc>
            </a:pPr>
            <a:r>
              <a:rPr lang="en-US" sz="3700">
                <a:solidFill>
                  <a:srgbClr val="60AA82"/>
                </a:solidFill>
                <a:latin typeface="Agrandir Bold"/>
              </a:rPr>
              <a:t>E-waste Knowledge</a:t>
            </a:r>
          </a:p>
        </p:txBody>
      </p:sp>
      <p:grpSp>
        <p:nvGrpSpPr>
          <p:cNvPr id="13" name="Group 13"/>
          <p:cNvGrpSpPr/>
          <p:nvPr/>
        </p:nvGrpSpPr>
        <p:grpSpPr>
          <a:xfrm>
            <a:off x="13776528" y="3267727"/>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miter/>
            </a:ln>
          </p:spPr>
        </p:sp>
        <p:sp>
          <p:nvSpPr>
            <p:cNvPr id="15" name="TextBox 15"/>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7618557" y="5711462"/>
            <a:ext cx="3486272" cy="2408746"/>
          </a:xfrm>
          <a:prstGeom prst="rect">
            <a:avLst/>
          </a:prstGeom>
        </p:spPr>
        <p:txBody>
          <a:bodyPr lIns="0" tIns="0" rIns="0" bIns="0" rtlCol="0" anchor="t">
            <a:spAutoFit/>
          </a:bodyPr>
          <a:lstStyle/>
          <a:p>
            <a:pPr algn="ctr">
              <a:lnSpc>
                <a:spcPts val="3890"/>
              </a:lnSpc>
            </a:pPr>
            <a:r>
              <a:rPr lang="en-US" sz="2493">
                <a:solidFill>
                  <a:srgbClr val="000000"/>
                </a:solidFill>
                <a:latin typeface="Montserrat Medium"/>
              </a:rPr>
              <a:t>Access up-to-date articles about e-waste's environmental impact.</a:t>
            </a:r>
          </a:p>
        </p:txBody>
      </p:sp>
      <p:sp>
        <p:nvSpPr>
          <p:cNvPr id="17" name="TextBox 17"/>
          <p:cNvSpPr txBox="1"/>
          <p:nvPr/>
        </p:nvSpPr>
        <p:spPr>
          <a:xfrm>
            <a:off x="12724079" y="3969809"/>
            <a:ext cx="2673837" cy="2032515"/>
          </a:xfrm>
          <a:prstGeom prst="rect">
            <a:avLst/>
          </a:prstGeom>
        </p:spPr>
        <p:txBody>
          <a:bodyPr lIns="0" tIns="0" rIns="0" bIns="0" rtlCol="0" anchor="t">
            <a:spAutoFit/>
          </a:bodyPr>
          <a:lstStyle/>
          <a:p>
            <a:pPr algn="ctr">
              <a:lnSpc>
                <a:spcPts val="3811"/>
              </a:lnSpc>
            </a:pPr>
            <a:r>
              <a:rPr lang="en-US" sz="3700">
                <a:solidFill>
                  <a:srgbClr val="60AA82"/>
                </a:solidFill>
                <a:latin typeface="Agrandir Bold"/>
              </a:rPr>
              <a:t>Fun Quizzes and Facts</a:t>
            </a:r>
          </a:p>
          <a:p>
            <a:pPr algn="ctr">
              <a:lnSpc>
                <a:spcPts val="3811"/>
              </a:lnSpc>
            </a:pPr>
            <a:endParaRPr lang="en-US" sz="3700">
              <a:solidFill>
                <a:srgbClr val="60AA82"/>
              </a:solidFill>
              <a:latin typeface="Agrandir Bold"/>
            </a:endParaRPr>
          </a:p>
        </p:txBody>
      </p:sp>
      <p:sp>
        <p:nvSpPr>
          <p:cNvPr id="18" name="TextBox 18"/>
          <p:cNvSpPr txBox="1"/>
          <p:nvPr/>
        </p:nvSpPr>
        <p:spPr>
          <a:xfrm>
            <a:off x="11571554" y="5711462"/>
            <a:ext cx="5238618" cy="2804165"/>
          </a:xfrm>
          <a:prstGeom prst="rect">
            <a:avLst/>
          </a:prstGeom>
        </p:spPr>
        <p:txBody>
          <a:bodyPr lIns="0" tIns="0" rIns="0" bIns="0" rtlCol="0" anchor="t">
            <a:spAutoFit/>
          </a:bodyPr>
          <a:lstStyle/>
          <a:p>
            <a:pPr algn="ctr">
              <a:lnSpc>
                <a:spcPts val="3763"/>
              </a:lnSpc>
            </a:pPr>
            <a:r>
              <a:rPr lang="en-US" sz="2412">
                <a:solidFill>
                  <a:srgbClr val="000000"/>
                </a:solidFill>
                <a:latin typeface="Montserrat Medium"/>
              </a:rPr>
              <a:t>Interactive Quizzes: Test your e-waste knowledge with engaging quizzes.</a:t>
            </a:r>
          </a:p>
          <a:p>
            <a:pPr algn="ctr">
              <a:lnSpc>
                <a:spcPts val="3763"/>
              </a:lnSpc>
            </a:pPr>
            <a:r>
              <a:rPr lang="en-US" sz="2412">
                <a:solidFill>
                  <a:srgbClr val="000000"/>
                </a:solidFill>
                <a:latin typeface="Montserrat Medium"/>
              </a:rPr>
              <a:t>Fascinating Facts: Discover interesting facts about e-waste and its significance.</a:t>
            </a:r>
          </a:p>
        </p:txBody>
      </p:sp>
      <p:sp>
        <p:nvSpPr>
          <p:cNvPr id="19" name="Freeform 19"/>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791584" y="7790604"/>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6858779" y="7790604"/>
            <a:ext cx="2163234" cy="3572134"/>
          </a:xfrm>
          <a:custGeom>
            <a:avLst/>
            <a:gdLst/>
            <a:ahLst/>
            <a:cxnLst/>
            <a:rect l="l" t="t" r="r" b="b"/>
            <a:pathLst>
              <a:path w="2163234" h="35721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749865" y="-587294"/>
            <a:ext cx="2636713" cy="3573727"/>
          </a:xfrm>
          <a:custGeom>
            <a:avLst/>
            <a:gdLst/>
            <a:ahLst/>
            <a:cxnLst/>
            <a:rect l="l" t="t" r="r" b="b"/>
            <a:pathLst>
              <a:path w="2636713" h="3573727">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6425218" y="606167"/>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TextBox 24"/>
          <p:cNvSpPr txBox="1"/>
          <p:nvPr/>
        </p:nvSpPr>
        <p:spPr>
          <a:xfrm>
            <a:off x="1438049" y="5787662"/>
            <a:ext cx="5713971" cy="2256994"/>
          </a:xfrm>
          <a:prstGeom prst="rect">
            <a:avLst/>
          </a:prstGeom>
        </p:spPr>
        <p:txBody>
          <a:bodyPr lIns="0" tIns="0" rIns="0" bIns="0" rtlCol="0" anchor="t">
            <a:spAutoFit/>
          </a:bodyPr>
          <a:lstStyle/>
          <a:p>
            <a:pPr algn="ctr">
              <a:lnSpc>
                <a:spcPts val="2993"/>
              </a:lnSpc>
            </a:pPr>
            <a:r>
              <a:rPr lang="en-US" sz="2494">
                <a:solidFill>
                  <a:srgbClr val="000000"/>
                </a:solidFill>
                <a:latin typeface="Open Sans"/>
              </a:rPr>
              <a:t>Precision Location Services: Pinpoint your exact location and select a search radius.</a:t>
            </a:r>
          </a:p>
          <a:p>
            <a:pPr algn="ctr">
              <a:lnSpc>
                <a:spcPts val="2993"/>
              </a:lnSpc>
            </a:pPr>
            <a:r>
              <a:rPr lang="en-US" sz="2494">
                <a:solidFill>
                  <a:srgbClr val="000000"/>
                </a:solidFill>
                <a:latin typeface="Open Sans"/>
              </a:rPr>
              <a:t>Facility Locator: Find nearby e-waste disposal centers effortlessly on an integrated map.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extBox 2"/>
          <p:cNvSpPr txBox="1"/>
          <p:nvPr/>
        </p:nvSpPr>
        <p:spPr>
          <a:xfrm>
            <a:off x="1064419" y="1340665"/>
            <a:ext cx="16159162" cy="985269"/>
          </a:xfrm>
          <a:prstGeom prst="rect">
            <a:avLst/>
          </a:prstGeom>
        </p:spPr>
        <p:txBody>
          <a:bodyPr lIns="0" tIns="0" rIns="0" bIns="0" rtlCol="0" anchor="t">
            <a:spAutoFit/>
          </a:bodyPr>
          <a:lstStyle/>
          <a:p>
            <a:pPr algn="ctr">
              <a:lnSpc>
                <a:spcPts val="6372"/>
              </a:lnSpc>
            </a:pPr>
            <a:r>
              <a:rPr lang="en-US" sz="5900" spc="-312">
                <a:solidFill>
                  <a:srgbClr val="000000"/>
                </a:solidFill>
                <a:latin typeface="Agrandir Medium"/>
              </a:rPr>
              <a:t>Tech Stack for E-waste Facility Locator</a:t>
            </a:r>
          </a:p>
        </p:txBody>
      </p:sp>
      <p:grpSp>
        <p:nvGrpSpPr>
          <p:cNvPr id="3" name="Group 3"/>
          <p:cNvGrpSpPr/>
          <p:nvPr/>
        </p:nvGrpSpPr>
        <p:grpSpPr>
          <a:xfrm>
            <a:off x="1100138" y="2716984"/>
            <a:ext cx="7920266" cy="2991887"/>
            <a:chOff x="0" y="0"/>
            <a:chExt cx="2263664" cy="855101"/>
          </a:xfrm>
        </p:grpSpPr>
        <p:sp>
          <p:nvSpPr>
            <p:cNvPr id="4" name="Freeform 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round/>
            </a:ln>
          </p:spPr>
        </p:sp>
        <p:sp>
          <p:nvSpPr>
            <p:cNvPr id="5" name="TextBox 5"/>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9267596" y="2716984"/>
            <a:ext cx="7920266" cy="2991887"/>
            <a:chOff x="0" y="0"/>
            <a:chExt cx="2263664" cy="855101"/>
          </a:xfrm>
        </p:grpSpPr>
        <p:sp>
          <p:nvSpPr>
            <p:cNvPr id="7" name="Freeform 7"/>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round/>
            </a:ln>
          </p:spPr>
        </p:sp>
        <p:sp>
          <p:nvSpPr>
            <p:cNvPr id="8" name="TextBox 8"/>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1100138" y="5911395"/>
            <a:ext cx="7920266" cy="2991887"/>
            <a:chOff x="0" y="0"/>
            <a:chExt cx="2263664" cy="855101"/>
          </a:xfrm>
        </p:grpSpPr>
        <p:sp>
          <p:nvSpPr>
            <p:cNvPr id="10" name="Freeform 10"/>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round/>
            </a:ln>
          </p:spPr>
        </p:sp>
        <p:sp>
          <p:nvSpPr>
            <p:cNvPr id="11" name="TextBox 11"/>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9267596" y="5911395"/>
            <a:ext cx="7920266" cy="2991887"/>
            <a:chOff x="0" y="0"/>
            <a:chExt cx="2263664" cy="855101"/>
          </a:xfrm>
        </p:grpSpPr>
        <p:sp>
          <p:nvSpPr>
            <p:cNvPr id="13" name="Freeform 13"/>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round/>
            </a:ln>
          </p:spPr>
        </p:sp>
        <p:sp>
          <p:nvSpPr>
            <p:cNvPr id="14" name="TextBox 14"/>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sp>
        <p:nvSpPr>
          <p:cNvPr id="15" name="TextBox 15"/>
          <p:cNvSpPr txBox="1"/>
          <p:nvPr/>
        </p:nvSpPr>
        <p:spPr>
          <a:xfrm>
            <a:off x="1724130" y="3989171"/>
            <a:ext cx="6672281" cy="883539"/>
          </a:xfrm>
          <a:prstGeom prst="rect">
            <a:avLst/>
          </a:prstGeom>
        </p:spPr>
        <p:txBody>
          <a:bodyPr lIns="0" tIns="0" rIns="0" bIns="0" rtlCol="0" anchor="t">
            <a:spAutoFit/>
          </a:bodyPr>
          <a:lstStyle/>
          <a:p>
            <a:pPr marL="0" lvl="0" indent="0" algn="ctr">
              <a:lnSpc>
                <a:spcPts val="3648"/>
              </a:lnSpc>
              <a:spcBef>
                <a:spcPct val="0"/>
              </a:spcBef>
            </a:pPr>
            <a:r>
              <a:rPr lang="en-US" sz="2400" spc="-74">
                <a:solidFill>
                  <a:srgbClr val="000000"/>
                </a:solidFill>
                <a:latin typeface="Montserrat"/>
              </a:rPr>
              <a:t> The backbone of our web interface, providing the structure and content of our platform.</a:t>
            </a:r>
          </a:p>
        </p:txBody>
      </p:sp>
      <p:sp>
        <p:nvSpPr>
          <p:cNvPr id="16" name="TextBox 16"/>
          <p:cNvSpPr txBox="1"/>
          <p:nvPr/>
        </p:nvSpPr>
        <p:spPr>
          <a:xfrm>
            <a:off x="1511783" y="3213487"/>
            <a:ext cx="7096975" cy="675641"/>
          </a:xfrm>
          <a:prstGeom prst="rect">
            <a:avLst/>
          </a:prstGeom>
        </p:spPr>
        <p:txBody>
          <a:bodyPr lIns="0" tIns="0" rIns="0" bIns="0" rtlCol="0" anchor="t">
            <a:spAutoFit/>
          </a:bodyPr>
          <a:lstStyle/>
          <a:p>
            <a:pPr marL="0" lvl="0" indent="0" algn="ctr">
              <a:lnSpc>
                <a:spcPts val="4280"/>
              </a:lnSpc>
              <a:spcBef>
                <a:spcPct val="0"/>
              </a:spcBef>
            </a:pPr>
            <a:r>
              <a:rPr lang="en-US" sz="4000">
                <a:solidFill>
                  <a:srgbClr val="000000"/>
                </a:solidFill>
                <a:latin typeface="Agrandir Medium"/>
              </a:rPr>
              <a:t>HTML</a:t>
            </a:r>
          </a:p>
        </p:txBody>
      </p:sp>
      <p:sp>
        <p:nvSpPr>
          <p:cNvPr id="17" name="TextBox 17"/>
          <p:cNvSpPr txBox="1"/>
          <p:nvPr/>
        </p:nvSpPr>
        <p:spPr>
          <a:xfrm>
            <a:off x="9891589" y="3989171"/>
            <a:ext cx="6672281" cy="1340739"/>
          </a:xfrm>
          <a:prstGeom prst="rect">
            <a:avLst/>
          </a:prstGeom>
        </p:spPr>
        <p:txBody>
          <a:bodyPr lIns="0" tIns="0" rIns="0" bIns="0" rtlCol="0" anchor="t">
            <a:spAutoFit/>
          </a:bodyPr>
          <a:lstStyle/>
          <a:p>
            <a:pPr marL="0" lvl="0" indent="0" algn="ctr">
              <a:lnSpc>
                <a:spcPts val="3648"/>
              </a:lnSpc>
              <a:spcBef>
                <a:spcPct val="0"/>
              </a:spcBef>
            </a:pPr>
            <a:r>
              <a:rPr lang="en-US" sz="2400" spc="-74">
                <a:solidFill>
                  <a:srgbClr val="000000"/>
                </a:solidFill>
                <a:latin typeface="Montserrat"/>
              </a:rPr>
              <a:t>Ensuring a visually appealing and responsive design, CSS brings style and layout to our website.</a:t>
            </a:r>
          </a:p>
        </p:txBody>
      </p:sp>
      <p:sp>
        <p:nvSpPr>
          <p:cNvPr id="18" name="TextBox 18"/>
          <p:cNvSpPr txBox="1"/>
          <p:nvPr/>
        </p:nvSpPr>
        <p:spPr>
          <a:xfrm>
            <a:off x="9679242" y="3213487"/>
            <a:ext cx="7096975" cy="675641"/>
          </a:xfrm>
          <a:prstGeom prst="rect">
            <a:avLst/>
          </a:prstGeom>
        </p:spPr>
        <p:txBody>
          <a:bodyPr lIns="0" tIns="0" rIns="0" bIns="0" rtlCol="0" anchor="t">
            <a:spAutoFit/>
          </a:bodyPr>
          <a:lstStyle/>
          <a:p>
            <a:pPr marL="0" lvl="0" indent="0" algn="ctr">
              <a:lnSpc>
                <a:spcPts val="4280"/>
              </a:lnSpc>
              <a:spcBef>
                <a:spcPct val="0"/>
              </a:spcBef>
            </a:pPr>
            <a:r>
              <a:rPr lang="en-US" sz="4000">
                <a:solidFill>
                  <a:srgbClr val="000000"/>
                </a:solidFill>
                <a:latin typeface="Agrandir Medium"/>
              </a:rPr>
              <a:t>CSS</a:t>
            </a:r>
          </a:p>
        </p:txBody>
      </p:sp>
      <p:sp>
        <p:nvSpPr>
          <p:cNvPr id="19" name="TextBox 19"/>
          <p:cNvSpPr txBox="1"/>
          <p:nvPr/>
        </p:nvSpPr>
        <p:spPr>
          <a:xfrm>
            <a:off x="9891589" y="6882582"/>
            <a:ext cx="6672281" cy="1340739"/>
          </a:xfrm>
          <a:prstGeom prst="rect">
            <a:avLst/>
          </a:prstGeom>
        </p:spPr>
        <p:txBody>
          <a:bodyPr lIns="0" tIns="0" rIns="0" bIns="0" rtlCol="0" anchor="t">
            <a:spAutoFit/>
          </a:bodyPr>
          <a:lstStyle/>
          <a:p>
            <a:pPr marL="0" lvl="0" indent="0" algn="ctr">
              <a:lnSpc>
                <a:spcPts val="3648"/>
              </a:lnSpc>
              <a:spcBef>
                <a:spcPct val="0"/>
              </a:spcBef>
            </a:pPr>
            <a:r>
              <a:rPr lang="en-US" sz="2400" spc="-74">
                <a:solidFill>
                  <a:srgbClr val="000000"/>
                </a:solidFill>
                <a:latin typeface="Montserrat"/>
              </a:rPr>
              <a:t>Leveraging the power of this front-end framework, we achieve consistent and mobile-friendly user interfaces.</a:t>
            </a:r>
          </a:p>
        </p:txBody>
      </p:sp>
      <p:sp>
        <p:nvSpPr>
          <p:cNvPr id="20" name="TextBox 20"/>
          <p:cNvSpPr txBox="1"/>
          <p:nvPr/>
        </p:nvSpPr>
        <p:spPr>
          <a:xfrm>
            <a:off x="9196159" y="6102166"/>
            <a:ext cx="7580058" cy="675641"/>
          </a:xfrm>
          <a:prstGeom prst="rect">
            <a:avLst/>
          </a:prstGeom>
        </p:spPr>
        <p:txBody>
          <a:bodyPr lIns="0" tIns="0" rIns="0" bIns="0" rtlCol="0" anchor="t">
            <a:spAutoFit/>
          </a:bodyPr>
          <a:lstStyle/>
          <a:p>
            <a:pPr marL="0" lvl="0" indent="0" algn="ctr">
              <a:lnSpc>
                <a:spcPts val="4280"/>
              </a:lnSpc>
              <a:spcBef>
                <a:spcPct val="0"/>
              </a:spcBef>
            </a:pPr>
            <a:r>
              <a:rPr lang="en-US" sz="4000">
                <a:solidFill>
                  <a:srgbClr val="000000"/>
                </a:solidFill>
                <a:latin typeface="Agrandir Medium"/>
              </a:rPr>
              <a:t>Bootstrap</a:t>
            </a:r>
          </a:p>
        </p:txBody>
      </p:sp>
      <p:sp>
        <p:nvSpPr>
          <p:cNvPr id="21" name="TextBox 21"/>
          <p:cNvSpPr txBox="1"/>
          <p:nvPr/>
        </p:nvSpPr>
        <p:spPr>
          <a:xfrm>
            <a:off x="1724130" y="6862873"/>
            <a:ext cx="6672281" cy="1797939"/>
          </a:xfrm>
          <a:prstGeom prst="rect">
            <a:avLst/>
          </a:prstGeom>
        </p:spPr>
        <p:txBody>
          <a:bodyPr lIns="0" tIns="0" rIns="0" bIns="0" rtlCol="0" anchor="t">
            <a:spAutoFit/>
          </a:bodyPr>
          <a:lstStyle/>
          <a:p>
            <a:pPr marL="0" lvl="0" indent="0" algn="ctr">
              <a:lnSpc>
                <a:spcPts val="3648"/>
              </a:lnSpc>
              <a:spcBef>
                <a:spcPct val="0"/>
              </a:spcBef>
            </a:pPr>
            <a:r>
              <a:rPr lang="en-US" sz="2400" spc="-74">
                <a:solidFill>
                  <a:srgbClr val="000000"/>
                </a:solidFill>
                <a:latin typeface="Montserrat"/>
              </a:rPr>
              <a:t>The interactive engine behind the scenes, JS powers dynamic features like the map integration through Google Maps API, quizzes, and more.</a:t>
            </a:r>
          </a:p>
        </p:txBody>
      </p:sp>
      <p:sp>
        <p:nvSpPr>
          <p:cNvPr id="22" name="TextBox 22"/>
          <p:cNvSpPr txBox="1"/>
          <p:nvPr/>
        </p:nvSpPr>
        <p:spPr>
          <a:xfrm>
            <a:off x="1511783" y="6102166"/>
            <a:ext cx="7096975" cy="675641"/>
          </a:xfrm>
          <a:prstGeom prst="rect">
            <a:avLst/>
          </a:prstGeom>
        </p:spPr>
        <p:txBody>
          <a:bodyPr lIns="0" tIns="0" rIns="0" bIns="0" rtlCol="0" anchor="t">
            <a:spAutoFit/>
          </a:bodyPr>
          <a:lstStyle/>
          <a:p>
            <a:pPr marL="0" lvl="0" indent="0" algn="ctr">
              <a:lnSpc>
                <a:spcPts val="4280"/>
              </a:lnSpc>
              <a:spcBef>
                <a:spcPct val="0"/>
              </a:spcBef>
            </a:pPr>
            <a:r>
              <a:rPr lang="en-US" sz="4000">
                <a:solidFill>
                  <a:srgbClr val="000000"/>
                </a:solidFill>
                <a:latin typeface="Agrandir Medium"/>
              </a:rPr>
              <a:t>JavaScript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409700" y="3021814"/>
            <a:ext cx="9873669" cy="5990711"/>
          </a:xfrm>
          <a:prstGeom prst="rect">
            <a:avLst/>
          </a:prstGeom>
        </p:spPr>
        <p:txBody>
          <a:bodyPr lIns="0" tIns="0" rIns="0" bIns="0" rtlCol="0" anchor="t">
            <a:spAutoFit/>
          </a:bodyPr>
          <a:lstStyle/>
          <a:p>
            <a:pPr marL="545571" lvl="1" indent="-272785" algn="just">
              <a:lnSpc>
                <a:spcPts val="3411"/>
              </a:lnSpc>
              <a:buFont typeface="Arial"/>
              <a:buChar char="•"/>
            </a:pPr>
            <a:r>
              <a:rPr lang="en-US" sz="2526" spc="151">
                <a:solidFill>
                  <a:srgbClr val="FFFFFF"/>
                </a:solidFill>
                <a:latin typeface="Montserrat Bold"/>
              </a:rPr>
              <a:t>Development of a mobile app to promote EcoTrace and facilitate collaboration with government agencies for accessing funding for further development.</a:t>
            </a:r>
          </a:p>
          <a:p>
            <a:pPr marL="545571" lvl="1" indent="-272785" algn="just">
              <a:lnSpc>
                <a:spcPts val="3411"/>
              </a:lnSpc>
              <a:buFont typeface="Arial"/>
              <a:buChar char="•"/>
            </a:pPr>
            <a:r>
              <a:rPr lang="en-US" sz="2526" spc="151">
                <a:solidFill>
                  <a:srgbClr val="FFFFFF"/>
                </a:solidFill>
                <a:latin typeface="Montserrat Bold"/>
              </a:rPr>
              <a:t>Creation of a tool to estimate the approximate cost of recycling specific e-waste items.</a:t>
            </a:r>
          </a:p>
          <a:p>
            <a:pPr marL="545571" lvl="1" indent="-272785" algn="just">
              <a:lnSpc>
                <a:spcPts val="3411"/>
              </a:lnSpc>
              <a:buFont typeface="Arial"/>
              <a:buChar char="•"/>
            </a:pPr>
            <a:r>
              <a:rPr lang="en-US" sz="2526" spc="151">
                <a:solidFill>
                  <a:srgbClr val="FFFFFF"/>
                </a:solidFill>
                <a:latin typeface="Montserrat Bold"/>
              </a:rPr>
              <a:t>Implementation of a filter option, allowing users to select the particular type of e-waste they wish to dispose of.</a:t>
            </a:r>
          </a:p>
          <a:p>
            <a:pPr marL="545571" lvl="1" indent="-272785" algn="just">
              <a:lnSpc>
                <a:spcPts val="3411"/>
              </a:lnSpc>
              <a:buFont typeface="Arial"/>
              <a:buChar char="•"/>
            </a:pPr>
            <a:r>
              <a:rPr lang="en-US" sz="2526" spc="151">
                <a:solidFill>
                  <a:srgbClr val="FFFFFF"/>
                </a:solidFill>
                <a:latin typeface="Montserrat Bold"/>
              </a:rPr>
              <a:t>Introduction of incentives such as discounts, vouchers, or rewards for users who recycle their e-waste through EcoTrace.</a:t>
            </a:r>
          </a:p>
          <a:p>
            <a:pPr marL="545571" lvl="1" indent="-272785" algn="just">
              <a:lnSpc>
                <a:spcPts val="3411"/>
              </a:lnSpc>
              <a:buFont typeface="Arial"/>
              <a:buChar char="•"/>
            </a:pPr>
            <a:r>
              <a:rPr lang="en-US" sz="2526" spc="151">
                <a:solidFill>
                  <a:srgbClr val="FFFFFF"/>
                </a:solidFill>
                <a:latin typeface="Montserrat Bold"/>
              </a:rPr>
              <a:t>Enable users to create accounts to monitor their e-waste recycling activities and earn vouchers.</a:t>
            </a:r>
          </a:p>
        </p:txBody>
      </p:sp>
      <p:sp>
        <p:nvSpPr>
          <p:cNvPr id="4" name="Freeform 4"/>
          <p:cNvSpPr/>
          <p:nvPr/>
        </p:nvSpPr>
        <p:spPr>
          <a:xfrm>
            <a:off x="11526134" y="1274518"/>
            <a:ext cx="6493971" cy="7983782"/>
          </a:xfrm>
          <a:custGeom>
            <a:avLst/>
            <a:gdLst/>
            <a:ahLst/>
            <a:cxnLst/>
            <a:rect l="l" t="t" r="r" b="b"/>
            <a:pathLst>
              <a:path w="6493971" h="7983782">
                <a:moveTo>
                  <a:pt x="0" y="0"/>
                </a:moveTo>
                <a:lnTo>
                  <a:pt x="6493971" y="0"/>
                </a:lnTo>
                <a:lnTo>
                  <a:pt x="6493971" y="7983782"/>
                </a:lnTo>
                <a:lnTo>
                  <a:pt x="0" y="7983782"/>
                </a:lnTo>
                <a:lnTo>
                  <a:pt x="0" y="0"/>
                </a:lnTo>
                <a:close/>
              </a:path>
            </a:pathLst>
          </a:custGeom>
          <a:blipFill>
            <a:blip r:embed="rId3"/>
            <a:stretch>
              <a:fillRect l="-13637" t="-3078" r="-15691" b="-10426"/>
            </a:stretch>
          </a:blipFill>
        </p:spPr>
      </p:sp>
      <p:sp>
        <p:nvSpPr>
          <p:cNvPr id="5" name="TextBox 5"/>
          <p:cNvSpPr txBox="1"/>
          <p:nvPr/>
        </p:nvSpPr>
        <p:spPr>
          <a:xfrm>
            <a:off x="1409700" y="1764058"/>
            <a:ext cx="9290033" cy="773431"/>
          </a:xfrm>
          <a:prstGeom prst="rect">
            <a:avLst/>
          </a:prstGeom>
        </p:spPr>
        <p:txBody>
          <a:bodyPr lIns="0" tIns="0" rIns="0" bIns="0" rtlCol="0" anchor="t">
            <a:spAutoFit/>
          </a:bodyPr>
          <a:lstStyle/>
          <a:p>
            <a:pPr marL="0" lvl="0" indent="0">
              <a:lnSpc>
                <a:spcPts val="5085"/>
              </a:lnSpc>
            </a:pPr>
            <a:r>
              <a:rPr lang="en-US" sz="4500" spc="-157">
                <a:solidFill>
                  <a:srgbClr val="3A3937"/>
                </a:solidFill>
                <a:latin typeface="Agrandir Medium"/>
              </a:rPr>
              <a:t>Future Scope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19518" y="8877959"/>
            <a:ext cx="2417247" cy="3026207"/>
          </a:xfrm>
          <a:custGeom>
            <a:avLst/>
            <a:gdLst/>
            <a:ahLst/>
            <a:cxnLst/>
            <a:rect l="l" t="t" r="r" b="b"/>
            <a:pathLst>
              <a:path w="2417247" h="302620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977530" y="-1286370"/>
            <a:ext cx="2832552" cy="2588549"/>
          </a:xfrm>
          <a:custGeom>
            <a:avLst/>
            <a:gdLst/>
            <a:ahLst/>
            <a:cxnLst/>
            <a:rect l="l" t="t" r="r" b="b"/>
            <a:pathLst>
              <a:path w="2832552" h="2588549">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346052" y="-689971"/>
            <a:ext cx="3001354" cy="2584054"/>
          </a:xfrm>
          <a:custGeom>
            <a:avLst/>
            <a:gdLst/>
            <a:ahLst/>
            <a:cxnLst/>
            <a:rect l="l" t="t" r="r" b="b"/>
            <a:pathLst>
              <a:path w="3001354" h="25840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9670189" y="8779896"/>
            <a:ext cx="2906484" cy="3014207"/>
          </a:xfrm>
          <a:custGeom>
            <a:avLst/>
            <a:gdLst/>
            <a:ahLst/>
            <a:cxnLst/>
            <a:rect l="l" t="t" r="r" b="b"/>
            <a:pathLst>
              <a:path w="2906484" h="3014207">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44371" y="8566988"/>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2097645" y="3518455"/>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916995" y="7470165"/>
            <a:ext cx="3227941" cy="3676843"/>
          </a:xfrm>
          <a:custGeom>
            <a:avLst/>
            <a:gdLst/>
            <a:ahLst/>
            <a:cxnLst/>
            <a:rect l="l" t="t" r="r" b="b"/>
            <a:pathLst>
              <a:path w="3227941" h="3676843">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916995" y="-985177"/>
            <a:ext cx="2636713" cy="3573727"/>
          </a:xfrm>
          <a:custGeom>
            <a:avLst/>
            <a:gdLst/>
            <a:ahLst/>
            <a:cxnLst/>
            <a:rect l="l" t="t" r="r" b="b"/>
            <a:pathLst>
              <a:path w="2636713" h="3573727">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13202548" y="9200929"/>
            <a:ext cx="3030355" cy="2380266"/>
          </a:xfrm>
          <a:custGeom>
            <a:avLst/>
            <a:gdLst/>
            <a:ahLst/>
            <a:cxnLst/>
            <a:rect l="l" t="t" r="r" b="b"/>
            <a:pathLst>
              <a:path w="3030355" h="2380266">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8074943" y="-1400144"/>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7487449" y="2460237"/>
            <a:ext cx="2055840" cy="2573754"/>
          </a:xfrm>
          <a:custGeom>
            <a:avLst/>
            <a:gdLst/>
            <a:ahLst/>
            <a:cxnLst/>
            <a:rect l="l" t="t" r="r" b="b"/>
            <a:pathLst>
              <a:path w="2055840" h="2573754">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0803607" y="-1810090"/>
            <a:ext cx="1848187" cy="3014305"/>
          </a:xfrm>
          <a:custGeom>
            <a:avLst/>
            <a:gdLst/>
            <a:ahLst/>
            <a:cxnLst/>
            <a:rect l="l" t="t" r="r" b="b"/>
            <a:pathLst>
              <a:path w="1848187" h="3014305">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8" name="Freeform 18"/>
          <p:cNvSpPr/>
          <p:nvPr/>
        </p:nvSpPr>
        <p:spPr>
          <a:xfrm>
            <a:off x="5879026" y="-985177"/>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TextBox 19"/>
          <p:cNvSpPr txBox="1"/>
          <p:nvPr/>
        </p:nvSpPr>
        <p:spPr>
          <a:xfrm>
            <a:off x="3027915" y="2864060"/>
            <a:ext cx="12231375" cy="1869649"/>
          </a:xfrm>
          <a:prstGeom prst="rect">
            <a:avLst/>
          </a:prstGeom>
        </p:spPr>
        <p:txBody>
          <a:bodyPr lIns="0" tIns="0" rIns="0" bIns="0" rtlCol="0" anchor="t">
            <a:spAutoFit/>
          </a:bodyPr>
          <a:lstStyle/>
          <a:p>
            <a:pPr marL="0" lvl="0" indent="0" algn="ctr">
              <a:lnSpc>
                <a:spcPts val="11819"/>
              </a:lnSpc>
              <a:spcBef>
                <a:spcPct val="0"/>
              </a:spcBef>
            </a:pPr>
            <a:r>
              <a:rPr lang="en-US" sz="11045" spc="-386">
                <a:solidFill>
                  <a:srgbClr val="FFFFFF"/>
                </a:solidFill>
                <a:latin typeface="Agrandir Bold"/>
              </a:rPr>
              <a:t>Thank you !</a:t>
            </a:r>
          </a:p>
        </p:txBody>
      </p:sp>
      <p:sp>
        <p:nvSpPr>
          <p:cNvPr id="20" name="TextBox 20"/>
          <p:cNvSpPr txBox="1"/>
          <p:nvPr/>
        </p:nvSpPr>
        <p:spPr>
          <a:xfrm>
            <a:off x="1204917" y="5494658"/>
            <a:ext cx="16282532" cy="871392"/>
          </a:xfrm>
          <a:prstGeom prst="rect">
            <a:avLst/>
          </a:prstGeom>
        </p:spPr>
        <p:txBody>
          <a:bodyPr wrap="square" lIns="0" tIns="0" rIns="0" bIns="0" rtlCol="0" anchor="t">
            <a:spAutoFit/>
          </a:bodyPr>
          <a:lstStyle/>
          <a:p>
            <a:pPr algn="ctr">
              <a:lnSpc>
                <a:spcPts val="6667"/>
              </a:lnSpc>
              <a:spcBef>
                <a:spcPct val="0"/>
              </a:spcBef>
            </a:pPr>
            <a:r>
              <a:rPr lang="en-US" sz="5900" spc="-206">
                <a:solidFill>
                  <a:srgbClr val="26232C"/>
                </a:solidFill>
                <a:latin typeface="Agrandir Medium"/>
              </a:rPr>
              <a:t>We are Open for questions and suggestion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E-Waste Facility Locator</dc:title>
  <cp:lastModifiedBy>Aatmaja Joshi</cp:lastModifiedBy>
  <cp:revision>2</cp:revision>
  <dcterms:created xsi:type="dcterms:W3CDTF">2006-08-16T00:00:00Z</dcterms:created>
  <dcterms:modified xsi:type="dcterms:W3CDTF">2023-09-16T13:12:54Z</dcterms:modified>
  <dc:identifier>DAFucsGCkBM</dc:identifier>
</cp:coreProperties>
</file>